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23B10-4B92-304E-91A7-534D008D20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1B4ADD-83F1-8E48-868B-E3DB00532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954D52-4289-A741-B404-FB692D6C55C6}"/>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E1D2D8A7-C82D-6B49-8CEC-FB9F6B55A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4FC40-B591-6542-A7DE-5AF88F1F37A7}"/>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417954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6855-D069-644D-AFEB-1EF073E9D9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7B07EF-33A4-AF40-9580-AF28E360D0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AC014-EC80-A945-9733-5BCC3F79008C}"/>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AB31F6D5-4709-4540-9E4B-452BE40A7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125BB-F4E6-344F-A06A-CFF9FA234455}"/>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202043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4B346A-0A14-A24F-A014-6AD8B5B888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E78694-2351-C547-BCA5-ADC333E8E8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AEA53-A9F2-4241-AD30-3FE4DC3BAD04}"/>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194E4EC9-8153-3E45-B594-6E3C67B61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02F01-B2AF-D642-8CDC-F5442F20B432}"/>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291191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74896-295D-7342-A8DA-F023A52A1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D859B5-BB71-134D-88DD-4192DBF872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18710-2F60-1747-A400-02B97AFD1568}"/>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DE5943A9-24C4-B243-99AD-EC702F023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CBF4C-F336-604E-ADFB-138BAAF9F309}"/>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148325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2BEB-8179-2E45-8691-B72F951A03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F5FFD8-26B1-424E-A035-55FDF955AA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6D5160-D69E-9E43-9E55-19ECD460B6F6}"/>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E518A61F-7660-024C-A5D9-6DEC5319A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C0768-0D50-E348-8805-3AF34685254B}"/>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270950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EAF3D-2029-F648-B47C-0CCAF3C9E8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B05387-7E7C-0B46-9BB4-CBD26AAF26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BCB01-2022-4B4B-BA15-FBD78FEEBB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664E7F-DDD1-8A45-A2DC-2E4BC379EAD7}"/>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6" name="Footer Placeholder 5">
            <a:extLst>
              <a:ext uri="{FF2B5EF4-FFF2-40B4-BE49-F238E27FC236}">
                <a16:creationId xmlns:a16="http://schemas.microsoft.com/office/drawing/2014/main" id="{556F74C7-C5D0-8141-8C32-2DEA70C20A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C926E-6218-DF44-BCFB-FD24C805A0EA}"/>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396252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DCB13-EA38-5F43-85BE-67F37A36C4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B7F7F7-032F-BF45-A1A0-25A31E1446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8BFD5E-7AC9-D142-B0EA-8C416F9232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C60EE0-5973-A844-B79D-D809ADC5D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72368D-A5C4-0B46-873F-E1904C6CB1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18E3C2-1AF9-2640-B3EE-C47C0938AD5D}"/>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8" name="Footer Placeholder 7">
            <a:extLst>
              <a:ext uri="{FF2B5EF4-FFF2-40B4-BE49-F238E27FC236}">
                <a16:creationId xmlns:a16="http://schemas.microsoft.com/office/drawing/2014/main" id="{F0A25895-29D5-5743-9E3A-B8C4C6B0C9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D8F36B-B398-814E-B488-EFB31BA1622F}"/>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88951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67EF7-6E53-CD4C-A2E8-4984D0AE6F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C9E3A2-C189-A148-82F8-0D86035D190E}"/>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4" name="Footer Placeholder 3">
            <a:extLst>
              <a:ext uri="{FF2B5EF4-FFF2-40B4-BE49-F238E27FC236}">
                <a16:creationId xmlns:a16="http://schemas.microsoft.com/office/drawing/2014/main" id="{1637F6DA-DE06-644B-ACF4-57AFF0D7CF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C092D-BB6E-2E45-96EA-634764106784}"/>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155237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D7C20-FC66-C44C-B703-1700170CA704}"/>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3" name="Footer Placeholder 2">
            <a:extLst>
              <a:ext uri="{FF2B5EF4-FFF2-40B4-BE49-F238E27FC236}">
                <a16:creationId xmlns:a16="http://schemas.microsoft.com/office/drawing/2014/main" id="{309AC211-35F7-F845-B331-E8267B8B83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2A683B-FEC5-D744-824B-B855A6B26739}"/>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156249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5D08D-3A5A-0E4B-82EF-663C74EAA5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A2D02E-09D1-5747-A40E-0A96197B56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F0C74A-B568-C24E-B633-9EAB4D88C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757211-7594-4B4D-A223-52D3F0FCBDF7}"/>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6" name="Footer Placeholder 5">
            <a:extLst>
              <a:ext uri="{FF2B5EF4-FFF2-40B4-BE49-F238E27FC236}">
                <a16:creationId xmlns:a16="http://schemas.microsoft.com/office/drawing/2014/main" id="{6FAF7ED9-EAE3-984B-885C-2A93036AF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393A0A-5A95-894B-91C5-F164CCF81544}"/>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203707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7AFE-A6DB-5F45-A4A9-2A990EF7B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B954E1-6BD3-0447-9A41-BF3FE827D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03446E-C523-7D49-9736-3E8283171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BB415F-6247-294B-B139-9A6EFAD83852}"/>
              </a:ext>
            </a:extLst>
          </p:cNvPr>
          <p:cNvSpPr>
            <a:spLocks noGrp="1"/>
          </p:cNvSpPr>
          <p:nvPr>
            <p:ph type="dt" sz="half" idx="10"/>
          </p:nvPr>
        </p:nvSpPr>
        <p:spPr/>
        <p:txBody>
          <a:bodyPr/>
          <a:lstStyle/>
          <a:p>
            <a:fld id="{AEECA4B6-8DB4-D34B-8ED8-8A2D15C39128}" type="datetimeFigureOut">
              <a:rPr lang="en-US" smtClean="0"/>
              <a:t>2/27/2024</a:t>
            </a:fld>
            <a:endParaRPr lang="en-US"/>
          </a:p>
        </p:txBody>
      </p:sp>
      <p:sp>
        <p:nvSpPr>
          <p:cNvPr id="6" name="Footer Placeholder 5">
            <a:extLst>
              <a:ext uri="{FF2B5EF4-FFF2-40B4-BE49-F238E27FC236}">
                <a16:creationId xmlns:a16="http://schemas.microsoft.com/office/drawing/2014/main" id="{3C4472F1-3BAC-CF45-B37A-73C1E626A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D90C0-34CF-FB4D-B140-92483030CDB1}"/>
              </a:ext>
            </a:extLst>
          </p:cNvPr>
          <p:cNvSpPr>
            <a:spLocks noGrp="1"/>
          </p:cNvSpPr>
          <p:nvPr>
            <p:ph type="sldNum" sz="quarter" idx="12"/>
          </p:nvPr>
        </p:nvSpPr>
        <p:spPr/>
        <p:txBody>
          <a:bodyPr/>
          <a:lstStyle/>
          <a:p>
            <a:fld id="{28B1C2CF-AC77-F048-974F-9A5ED211A980}" type="slidenum">
              <a:rPr lang="en-US" smtClean="0"/>
              <a:t>‹#›</a:t>
            </a:fld>
            <a:endParaRPr lang="en-US"/>
          </a:p>
        </p:txBody>
      </p:sp>
    </p:spTree>
    <p:extLst>
      <p:ext uri="{BB962C8B-B14F-4D97-AF65-F5344CB8AC3E}">
        <p14:creationId xmlns:p14="http://schemas.microsoft.com/office/powerpoint/2010/main" val="295927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9507B5-BEF3-8D4A-A1B6-4154A8DEE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3339D5-6DCE-B84A-92A2-15E78D9D9D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F7547-DAA6-8446-8D13-F5CFFB4978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CA4B6-8DB4-D34B-8ED8-8A2D15C39128}" type="datetimeFigureOut">
              <a:rPr lang="en-US" smtClean="0"/>
              <a:t>2/27/2024</a:t>
            </a:fld>
            <a:endParaRPr lang="en-US"/>
          </a:p>
        </p:txBody>
      </p:sp>
      <p:sp>
        <p:nvSpPr>
          <p:cNvPr id="5" name="Footer Placeholder 4">
            <a:extLst>
              <a:ext uri="{FF2B5EF4-FFF2-40B4-BE49-F238E27FC236}">
                <a16:creationId xmlns:a16="http://schemas.microsoft.com/office/drawing/2014/main" id="{0588DA5E-DF0C-BB4D-8125-9CFF5B8F06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2E8200-9038-A346-99DA-B905D4C570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1C2CF-AC77-F048-974F-9A5ED211A980}" type="slidenum">
              <a:rPr lang="en-US" smtClean="0"/>
              <a:t>‹#›</a:t>
            </a:fld>
            <a:endParaRPr lang="en-US"/>
          </a:p>
        </p:txBody>
      </p:sp>
    </p:spTree>
    <p:extLst>
      <p:ext uri="{BB962C8B-B14F-4D97-AF65-F5344CB8AC3E}">
        <p14:creationId xmlns:p14="http://schemas.microsoft.com/office/powerpoint/2010/main" val="154242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nhs.uk/vaccination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145C-D3D1-A74C-B511-BFA28A144F6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41545D4-8919-E94B-A3A2-73EF325AD1A4}"/>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2748B207-9696-714E-82ED-1FCC28A9D1D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A57AE9E-B05C-3503-328F-AD8C63E2C74B}"/>
              </a:ext>
            </a:extLst>
          </p:cNvPr>
          <p:cNvSpPr txBox="1"/>
          <p:nvPr/>
        </p:nvSpPr>
        <p:spPr>
          <a:xfrm>
            <a:off x="157336" y="235202"/>
            <a:ext cx="11589187" cy="6155531"/>
          </a:xfrm>
          <a:prstGeom prst="rect">
            <a:avLst/>
          </a:prstGeom>
          <a:noFill/>
        </p:spPr>
        <p:txBody>
          <a:bodyPr wrap="square" rtlCol="0">
            <a:spAutoFit/>
          </a:bodyPr>
          <a:lstStyle/>
          <a:p>
            <a:r>
              <a:rPr lang="en-GB" sz="3600" b="1" dirty="0"/>
              <a:t>Starting School  </a:t>
            </a:r>
          </a:p>
          <a:p>
            <a:endParaRPr lang="en-GB" sz="3600" b="1" dirty="0"/>
          </a:p>
          <a:p>
            <a:r>
              <a:rPr lang="en-GB" sz="3600" b="1" dirty="0"/>
              <a:t>Check your child’s immunisations are up to date. </a:t>
            </a:r>
          </a:p>
          <a:p>
            <a:endParaRPr lang="en-GB" sz="2600" dirty="0"/>
          </a:p>
          <a:p>
            <a:endParaRPr lang="en-GB" sz="2600" dirty="0"/>
          </a:p>
          <a:p>
            <a:r>
              <a:rPr lang="en-GB" sz="2600" dirty="0"/>
              <a:t>Your child will be learning and playing with more children when they start school.</a:t>
            </a:r>
          </a:p>
          <a:p>
            <a:endParaRPr lang="en-GB" sz="2600" dirty="0"/>
          </a:p>
          <a:p>
            <a:r>
              <a:rPr lang="en-GB" sz="2600" dirty="0"/>
              <a:t>This means they could be at risk of catching infections if they are not up to date with all their childhood immunisations.</a:t>
            </a:r>
          </a:p>
          <a:p>
            <a:endParaRPr lang="en-GB" sz="2600" dirty="0"/>
          </a:p>
          <a:p>
            <a:r>
              <a:rPr lang="en-GB" sz="2600" dirty="0"/>
              <a:t>Some of these infections can be very serious, e.g. measles.</a:t>
            </a:r>
          </a:p>
          <a:p>
            <a:endParaRPr lang="en-GB" sz="2600" dirty="0"/>
          </a:p>
          <a:p>
            <a:endParaRPr lang="en-GB" sz="2600" dirty="0"/>
          </a:p>
          <a:p>
            <a:endParaRPr lang="en-GB" sz="2600" dirty="0"/>
          </a:p>
        </p:txBody>
      </p:sp>
    </p:spTree>
    <p:extLst>
      <p:ext uri="{BB962C8B-B14F-4D97-AF65-F5344CB8AC3E}">
        <p14:creationId xmlns:p14="http://schemas.microsoft.com/office/powerpoint/2010/main" val="179838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145C-D3D1-A74C-B511-BFA28A144F6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41545D4-8919-E94B-A3A2-73EF325AD1A4}"/>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2748B207-9696-714E-82ED-1FCC28A9D1D7}"/>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2705ABD8-0E15-2448-F1BF-C3D067FAE4B4}"/>
              </a:ext>
            </a:extLst>
          </p:cNvPr>
          <p:cNvSpPr txBox="1"/>
          <p:nvPr/>
        </p:nvSpPr>
        <p:spPr>
          <a:xfrm>
            <a:off x="569495" y="641069"/>
            <a:ext cx="6978316" cy="5262979"/>
          </a:xfrm>
          <a:prstGeom prst="rect">
            <a:avLst/>
          </a:prstGeom>
          <a:noFill/>
        </p:spPr>
        <p:txBody>
          <a:bodyPr wrap="square">
            <a:spAutoFit/>
          </a:bodyPr>
          <a:lstStyle/>
          <a:p>
            <a:pPr algn="l"/>
            <a:r>
              <a:rPr lang="en-US" sz="3000" b="1" i="0" dirty="0">
                <a:solidFill>
                  <a:srgbClr val="212B32"/>
                </a:solidFill>
                <a:effectLst/>
                <a:latin typeface="Arial" panose="020B0604020202020204" pitchFamily="34" charset="0"/>
                <a:cs typeface="Arial" panose="020B0604020202020204" pitchFamily="34" charset="0"/>
              </a:rPr>
              <a:t>Measles</a:t>
            </a:r>
            <a:r>
              <a:rPr lang="en-US" sz="2800" b="1" i="0" dirty="0">
                <a:solidFill>
                  <a:srgbClr val="212B32"/>
                </a:solidFill>
                <a:effectLst/>
                <a:latin typeface="Arial" panose="020B0604020202020204" pitchFamily="34" charset="0"/>
                <a:cs typeface="Arial" panose="020B0604020202020204" pitchFamily="34" charset="0"/>
              </a:rPr>
              <a:t> </a:t>
            </a:r>
            <a:r>
              <a:rPr lang="en-US" sz="2800" b="0" i="0" dirty="0">
                <a:solidFill>
                  <a:srgbClr val="212B32"/>
                </a:solidFill>
                <a:effectLst/>
                <a:latin typeface="Arial" panose="020B0604020202020204" pitchFamily="34" charset="0"/>
                <a:cs typeface="Arial" panose="020B0604020202020204" pitchFamily="34" charset="0"/>
              </a:rPr>
              <a:t>can be very serious. It weakens the immune system for 18 months after catching it. It can lead to serious problems if it spreads to other parts of the body, such as the lungs or brain.</a:t>
            </a:r>
          </a:p>
          <a:p>
            <a:pPr algn="l"/>
            <a:endParaRPr lang="en-US" sz="2800" b="0" i="0" dirty="0">
              <a:solidFill>
                <a:srgbClr val="212B32"/>
              </a:solidFill>
              <a:effectLst/>
              <a:latin typeface="Arial" panose="020B0604020202020204" pitchFamily="34" charset="0"/>
              <a:cs typeface="Arial" panose="020B0604020202020204" pitchFamily="34" charset="0"/>
            </a:endParaRPr>
          </a:p>
          <a:p>
            <a:pPr algn="l"/>
            <a:r>
              <a:rPr lang="en-US" sz="2800" b="0" i="0" dirty="0">
                <a:effectLst/>
                <a:latin typeface="Arial" panose="020B0604020202020204" pitchFamily="34" charset="0"/>
                <a:cs typeface="Arial" panose="020B0604020202020204" pitchFamily="34" charset="0"/>
              </a:rPr>
              <a:t>Problems that can be caused by measles include:</a:t>
            </a:r>
          </a:p>
          <a:p>
            <a:pPr marL="457200" indent="-457200" algn="l">
              <a:buFont typeface="Arial" panose="020B0604020202020204" pitchFamily="34" charset="0"/>
              <a:buChar char="•"/>
            </a:pPr>
            <a:r>
              <a:rPr lang="en-US" sz="2800" b="0" i="0" dirty="0">
                <a:effectLst/>
                <a:latin typeface="Arial" panose="020B0604020202020204" pitchFamily="34" charset="0"/>
                <a:cs typeface="Arial" panose="020B0604020202020204" pitchFamily="34" charset="0"/>
              </a:rPr>
              <a:t>pneumonia</a:t>
            </a:r>
          </a:p>
          <a:p>
            <a:pPr marL="457200" indent="-457200" algn="l">
              <a:buFont typeface="Arial" panose="020B0604020202020204" pitchFamily="34" charset="0"/>
              <a:buChar char="•"/>
            </a:pPr>
            <a:r>
              <a:rPr lang="en-US" sz="2800" b="0" i="0" dirty="0">
                <a:effectLst/>
                <a:latin typeface="Arial" panose="020B0604020202020204" pitchFamily="34" charset="0"/>
                <a:cs typeface="Arial" panose="020B0604020202020204" pitchFamily="34" charset="0"/>
              </a:rPr>
              <a:t>meningitis</a:t>
            </a:r>
          </a:p>
          <a:p>
            <a:pPr marL="457200" indent="-457200" algn="l">
              <a:buFont typeface="Arial" panose="020B0604020202020204" pitchFamily="34" charset="0"/>
              <a:buChar char="•"/>
            </a:pPr>
            <a:r>
              <a:rPr lang="en-US" sz="2800" b="0" i="0" dirty="0">
                <a:effectLst/>
                <a:latin typeface="Arial" panose="020B0604020202020204" pitchFamily="34" charset="0"/>
                <a:cs typeface="Arial" panose="020B0604020202020204" pitchFamily="34" charset="0"/>
              </a:rPr>
              <a:t>blindness</a:t>
            </a:r>
          </a:p>
          <a:p>
            <a:pPr marL="457200" indent="-457200" algn="l">
              <a:buFont typeface="Arial" panose="020B0604020202020204" pitchFamily="34" charset="0"/>
              <a:buChar char="•"/>
            </a:pPr>
            <a:r>
              <a:rPr lang="en-US" sz="2800" b="0" i="0" dirty="0">
                <a:effectLst/>
                <a:latin typeface="Arial" panose="020B0604020202020204" pitchFamily="34" charset="0"/>
                <a:cs typeface="Arial" panose="020B0604020202020204" pitchFamily="34" charset="0"/>
              </a:rPr>
              <a:t>seizures (fits)</a:t>
            </a:r>
          </a:p>
        </p:txBody>
      </p:sp>
      <p:pic>
        <p:nvPicPr>
          <p:cNvPr id="1026" name="Picture 2">
            <a:extLst>
              <a:ext uri="{FF2B5EF4-FFF2-40B4-BE49-F238E27FC236}">
                <a16:creationId xmlns:a16="http://schemas.microsoft.com/office/drawing/2014/main" id="{C1065A72-5391-34F4-6B9A-123E756713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3459" y="1395664"/>
            <a:ext cx="3613341" cy="4365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27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145C-D3D1-A74C-B511-BFA28A144F6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41545D4-8919-E94B-A3A2-73EF325AD1A4}"/>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2748B207-9696-714E-82ED-1FCC28A9D1D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A57AE9E-B05C-3503-328F-AD8C63E2C74B}"/>
              </a:ext>
            </a:extLst>
          </p:cNvPr>
          <p:cNvSpPr txBox="1"/>
          <p:nvPr/>
        </p:nvSpPr>
        <p:spPr>
          <a:xfrm>
            <a:off x="88971" y="303569"/>
            <a:ext cx="9379770" cy="646331"/>
          </a:xfrm>
          <a:prstGeom prst="rect">
            <a:avLst/>
          </a:prstGeom>
          <a:noFill/>
        </p:spPr>
        <p:txBody>
          <a:bodyPr wrap="square" rtlCol="0">
            <a:spAutoFit/>
          </a:bodyPr>
          <a:lstStyle/>
          <a:p>
            <a:r>
              <a:rPr lang="en-BZ" sz="3600" b="1" dirty="0"/>
              <a:t>Pre-school jabs</a:t>
            </a:r>
          </a:p>
        </p:txBody>
      </p:sp>
      <p:sp>
        <p:nvSpPr>
          <p:cNvPr id="5" name="TextBox 4">
            <a:extLst>
              <a:ext uri="{FF2B5EF4-FFF2-40B4-BE49-F238E27FC236}">
                <a16:creationId xmlns:a16="http://schemas.microsoft.com/office/drawing/2014/main" id="{9CC2AFA2-4412-00C3-BBA1-5F4A9CDD3F97}"/>
              </a:ext>
            </a:extLst>
          </p:cNvPr>
          <p:cNvSpPr txBox="1"/>
          <p:nvPr/>
        </p:nvSpPr>
        <p:spPr>
          <a:xfrm>
            <a:off x="254976" y="1459524"/>
            <a:ext cx="11812777" cy="4401205"/>
          </a:xfrm>
          <a:prstGeom prst="rect">
            <a:avLst/>
          </a:prstGeom>
          <a:noFill/>
        </p:spPr>
        <p:txBody>
          <a:bodyPr wrap="square" rtlCol="0">
            <a:spAutoFit/>
          </a:bodyPr>
          <a:lstStyle/>
          <a:p>
            <a:r>
              <a:rPr lang="en-BZ" sz="2800" dirty="0"/>
              <a:t>Your child needs to have had 2 doses of MMR to protect against measles, mumps and rubella</a:t>
            </a:r>
          </a:p>
          <a:p>
            <a:r>
              <a:rPr lang="en-BZ" sz="2800" dirty="0"/>
              <a:t>and be up to date with all of their routine immunisations. </a:t>
            </a:r>
          </a:p>
          <a:p>
            <a:endParaRPr lang="en-BZ" sz="2800" dirty="0"/>
          </a:p>
          <a:p>
            <a:r>
              <a:rPr lang="en-BZ" sz="2800" dirty="0"/>
              <a:t>The 1</a:t>
            </a:r>
            <a:r>
              <a:rPr lang="en-BZ" sz="2800" baseline="30000" dirty="0"/>
              <a:t>st</a:t>
            </a:r>
            <a:r>
              <a:rPr lang="en-BZ" sz="2800" dirty="0"/>
              <a:t> dose of MMR is given around their 1</a:t>
            </a:r>
            <a:r>
              <a:rPr lang="en-BZ" sz="2800" baseline="30000" dirty="0"/>
              <a:t>st</a:t>
            </a:r>
            <a:r>
              <a:rPr lang="en-BZ" sz="2800" dirty="0"/>
              <a:t> birthday and the 2</a:t>
            </a:r>
            <a:r>
              <a:rPr lang="en-BZ" sz="2800" baseline="30000" dirty="0"/>
              <a:t>nd</a:t>
            </a:r>
            <a:r>
              <a:rPr lang="en-BZ" sz="2800" dirty="0"/>
              <a:t> dose is given at aged 3 years and 4 months.  </a:t>
            </a:r>
          </a:p>
          <a:p>
            <a:endParaRPr lang="en-BZ" sz="2800" dirty="0"/>
          </a:p>
          <a:p>
            <a:r>
              <a:rPr lang="en-BZ" sz="2800" dirty="0"/>
              <a:t>It is never too late to catch up if your child has missed an immunisation. </a:t>
            </a:r>
          </a:p>
          <a:p>
            <a:endParaRPr lang="en-BZ" sz="2800" dirty="0"/>
          </a:p>
          <a:p>
            <a:r>
              <a:rPr lang="en-BZ" sz="2800" dirty="0"/>
              <a:t>Check the Red Book or contact the GP practice if you are not sure. </a:t>
            </a:r>
          </a:p>
        </p:txBody>
      </p:sp>
    </p:spTree>
    <p:extLst>
      <p:ext uri="{BB962C8B-B14F-4D97-AF65-F5344CB8AC3E}">
        <p14:creationId xmlns:p14="http://schemas.microsoft.com/office/powerpoint/2010/main" val="397262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145C-D3D1-A74C-B511-BFA28A144F6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41545D4-8919-E94B-A3A2-73EF325AD1A4}"/>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2748B207-9696-714E-82ED-1FCC28A9D1D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1AD07A8-F7D1-7D65-410B-5B9B78FB08C7}"/>
              </a:ext>
            </a:extLst>
          </p:cNvPr>
          <p:cNvSpPr txBox="1"/>
          <p:nvPr/>
        </p:nvSpPr>
        <p:spPr>
          <a:xfrm>
            <a:off x="501162" y="351692"/>
            <a:ext cx="11245361" cy="4308872"/>
          </a:xfrm>
          <a:prstGeom prst="rect">
            <a:avLst/>
          </a:prstGeom>
          <a:noFill/>
        </p:spPr>
        <p:txBody>
          <a:bodyPr wrap="square" rtlCol="0">
            <a:spAutoFit/>
          </a:bodyPr>
          <a:lstStyle/>
          <a:p>
            <a:endParaRPr lang="en-BZ" sz="3000" b="1" dirty="0">
              <a:cs typeface="Arial" panose="020B0604020202020204" pitchFamily="34" charset="0"/>
            </a:endParaRPr>
          </a:p>
          <a:p>
            <a:endParaRPr lang="en-BZ" sz="3000" b="1" dirty="0">
              <a:cs typeface="Arial" panose="020B0604020202020204" pitchFamily="34" charset="0"/>
            </a:endParaRPr>
          </a:p>
          <a:p>
            <a:r>
              <a:rPr lang="en-BZ" sz="3000" b="1" dirty="0">
                <a:cs typeface="Arial" panose="020B0604020202020204" pitchFamily="34" charset="0"/>
              </a:rPr>
              <a:t>MMR is very safe and effective, and it is free. </a:t>
            </a:r>
          </a:p>
          <a:p>
            <a:endParaRPr lang="en-BZ" sz="2400" dirty="0">
              <a:cs typeface="Arial" panose="020B0604020202020204" pitchFamily="34" charset="0"/>
            </a:endParaRPr>
          </a:p>
          <a:p>
            <a:r>
              <a:rPr lang="en-GB" sz="2800" dirty="0">
                <a:latin typeface="Arial" panose="020B0604020202020204" pitchFamily="34" charset="0"/>
                <a:cs typeface="Arial" panose="020B0604020202020204" pitchFamily="34" charset="0"/>
              </a:rPr>
              <a:t>There is a lot of false information on the internet about immunisations. For good information, see the NHS website: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hlinkClick r:id="rId3"/>
              </a:rPr>
              <a:t>https://www.nhs.uk/vaccinations</a:t>
            </a:r>
            <a:endParaRPr lang="en-GB" sz="2800" dirty="0">
              <a:latin typeface="Arial" panose="020B0604020202020204" pitchFamily="34" charset="0"/>
              <a:cs typeface="Arial" panose="020B0604020202020204" pitchFamily="34" charset="0"/>
            </a:endParaRPr>
          </a:p>
          <a:p>
            <a:endParaRPr lang="en-GB" sz="2400" dirty="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325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252</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Coffey, Emer</cp:lastModifiedBy>
  <cp:revision>21</cp:revision>
  <dcterms:created xsi:type="dcterms:W3CDTF">2020-03-12T14:53:58Z</dcterms:created>
  <dcterms:modified xsi:type="dcterms:W3CDTF">2024-02-27T17:27:37Z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fcf-988b-4373-b451-e81b5efccdd3_Enabled">
    <vt:lpwstr>true</vt:lpwstr>
  </property>
  <property fmtid="{D5CDD505-2E9C-101B-9397-08002B2CF9AE}" pid="3" name="MSIP_Label_65269fcf-988b-4373-b451-e81b5efccdd3_SetDate">
    <vt:lpwstr>2024-02-22T10:46:36Z</vt:lpwstr>
  </property>
  <property fmtid="{D5CDD505-2E9C-101B-9397-08002B2CF9AE}" pid="4" name="MSIP_Label_65269fcf-988b-4373-b451-e81b5efccdd3_Method">
    <vt:lpwstr>Standard</vt:lpwstr>
  </property>
  <property fmtid="{D5CDD505-2E9C-101B-9397-08002B2CF9AE}" pid="5" name="MSIP_Label_65269fcf-988b-4373-b451-e81b5efccdd3_Name">
    <vt:lpwstr>LCC Official</vt:lpwstr>
  </property>
  <property fmtid="{D5CDD505-2E9C-101B-9397-08002B2CF9AE}" pid="6" name="MSIP_Label_65269fcf-988b-4373-b451-e81b5efccdd3_SiteId">
    <vt:lpwstr>270f62b3-8ca4-4d63-8a80-ffcb1f61fe04</vt:lpwstr>
  </property>
  <property fmtid="{D5CDD505-2E9C-101B-9397-08002B2CF9AE}" pid="7" name="MSIP_Label_65269fcf-988b-4373-b451-e81b5efccdd3_ActionId">
    <vt:lpwstr>81158106-cf5a-482f-9a99-112c03544500</vt:lpwstr>
  </property>
  <property fmtid="{D5CDD505-2E9C-101B-9397-08002B2CF9AE}" pid="8" name="MSIP_Label_65269fcf-988b-4373-b451-e81b5efccdd3_ContentBits">
    <vt:lpwstr>0</vt:lpwstr>
  </property>
</Properties>
</file>